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4" r:id="rId3"/>
    <p:sldId id="265" r:id="rId4"/>
    <p:sldId id="267" r:id="rId5"/>
    <p:sldId id="268" r:id="rId6"/>
    <p:sldId id="269" r:id="rId7"/>
    <p:sldId id="270" r:id="rId8"/>
    <p:sldId id="271" r:id="rId9"/>
    <p:sldId id="272" r:id="rId10"/>
    <p:sldId id="27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33EEAB-1550-451B-A228-DCBA101367AC}" type="datetimeFigureOut">
              <a:rPr lang="en-US" smtClean="0"/>
              <a:t>4/25/2017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81B4893-592D-4168-825F-021F7EB40CFA}" type="slidenum">
              <a:rPr lang="en-US" smtClean="0"/>
              <a:t>‹#›</a:t>
            </a:fld>
            <a:endParaRPr lang="en-US"/>
          </a:p>
        </p:txBody>
      </p:sp>
    </p:spTree>
    <p:extLst>
      <p:ext uri="{BB962C8B-B14F-4D97-AF65-F5344CB8AC3E}">
        <p14:creationId xmlns:p14="http://schemas.microsoft.com/office/powerpoint/2010/main" val="37565714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305CD41-9169-4A37-B2BD-59C3841FF86E}"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3052126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05CD41-9169-4A37-B2BD-59C3841FF86E}"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17991508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05CD41-9169-4A37-B2BD-59C3841FF86E}"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2512131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305CD41-9169-4A37-B2BD-59C3841FF86E}"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372592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305CD41-9169-4A37-B2BD-59C3841FF86E}" type="datetimeFigureOut">
              <a:rPr lang="en-US" smtClean="0"/>
              <a:t>4/25/2017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3731397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305CD41-9169-4A37-B2BD-59C3841FF86E}"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36515329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305CD41-9169-4A37-B2BD-59C3841FF86E}" type="datetimeFigureOut">
              <a:rPr lang="en-US" smtClean="0"/>
              <a:t>4/25/2017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736906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305CD41-9169-4A37-B2BD-59C3841FF86E}" type="datetimeFigureOut">
              <a:rPr lang="en-US" smtClean="0"/>
              <a:t>4/25/2017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15942970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5CD41-9169-4A37-B2BD-59C3841FF86E}" type="datetimeFigureOut">
              <a:rPr lang="en-US" smtClean="0"/>
              <a:t>4/25/2017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1297771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05CD41-9169-4A37-B2BD-59C3841FF86E}"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36645406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305CD41-9169-4A37-B2BD-59C3841FF86E}" type="datetimeFigureOut">
              <a:rPr lang="en-US" smtClean="0"/>
              <a:t>4/25/2017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B8A6EA-7A49-4A3A-981D-700195431AC8}" type="slidenum">
              <a:rPr lang="en-US" smtClean="0"/>
              <a:t>‹#›</a:t>
            </a:fld>
            <a:endParaRPr lang="en-US"/>
          </a:p>
        </p:txBody>
      </p:sp>
    </p:spTree>
    <p:extLst>
      <p:ext uri="{BB962C8B-B14F-4D97-AF65-F5344CB8AC3E}">
        <p14:creationId xmlns:p14="http://schemas.microsoft.com/office/powerpoint/2010/main" val="2982213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5CD41-9169-4A37-B2BD-59C3841FF86E}" type="datetimeFigureOut">
              <a:rPr lang="en-US" smtClean="0"/>
              <a:t>4/25/2017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B8A6EA-7A49-4A3A-981D-700195431AC8}" type="slidenum">
              <a:rPr lang="en-US" smtClean="0"/>
              <a:t>‹#›</a:t>
            </a:fld>
            <a:endParaRPr lang="en-US"/>
          </a:p>
        </p:txBody>
      </p:sp>
    </p:spTree>
    <p:extLst>
      <p:ext uri="{BB962C8B-B14F-4D97-AF65-F5344CB8AC3E}">
        <p14:creationId xmlns:p14="http://schemas.microsoft.com/office/powerpoint/2010/main" val="28153046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4.jpg"/><Relationship Id="rId3" Type="http://schemas.openxmlformats.org/officeDocument/2006/relationships/hyperlink" Target="https://www.bls.gov/bls/blswage.htm#National" TargetMode="External"/><Relationship Id="rId7" Type="http://schemas.openxmlformats.org/officeDocument/2006/relationships/hyperlink" Target="https://www.bls.gov/bls/blswage.htm" TargetMode="Externa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hyperlink" Target="https://www.bls.gov/bls/blswage.htm#Metropolitan" TargetMode="External"/><Relationship Id="rId5" Type="http://schemas.openxmlformats.org/officeDocument/2006/relationships/hyperlink" Target="https://www.bls.gov/bls/blswage.htm#State" TargetMode="External"/><Relationship Id="rId4" Type="http://schemas.openxmlformats.org/officeDocument/2006/relationships/hyperlink" Target="https://www.bls.gov/bls/blswage.htm#Regional"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fns.usda.gov/sites/default/files/796-2%20Rev%204.pdf" TargetMode="External"/><Relationship Id="rId2" Type="http://schemas.openxmlformats.org/officeDocument/2006/relationships/hyperlink" Target="https://www.ecfr.gov/cgi-bin/text-idx?tpl=/ecfrbrowse/Title02/2cfr200_main_02.tpl"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bls.go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35865" y="998026"/>
            <a:ext cx="9144000" cy="1655762"/>
          </a:xfrm>
        </p:spPr>
        <p:txBody>
          <a:bodyPr>
            <a:normAutofit lnSpcReduction="10000"/>
          </a:bodyPr>
          <a:lstStyle/>
          <a:p>
            <a:r>
              <a:rPr lang="en-US" sz="6000" b="1" dirty="0"/>
              <a:t>Bureau Of Labor Statistics As Related To CCFP</a:t>
            </a:r>
          </a:p>
        </p:txBody>
      </p:sp>
      <p:pic>
        <p:nvPicPr>
          <p:cNvPr id="4" name="Picture 3"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91832" y="148587"/>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739125" y="3162990"/>
            <a:ext cx="2566686" cy="2248417"/>
          </a:xfrm>
          <a:prstGeom prst="rect">
            <a:avLst/>
          </a:prstGeom>
        </p:spPr>
      </p:pic>
    </p:spTree>
    <p:extLst>
      <p:ext uri="{BB962C8B-B14F-4D97-AF65-F5344CB8AC3E}">
        <p14:creationId xmlns:p14="http://schemas.microsoft.com/office/powerpoint/2010/main" val="23928393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6588" y="1278294"/>
            <a:ext cx="6606073" cy="4366726"/>
          </a:xfrm>
          <a:prstGeom prst="rect">
            <a:avLst/>
          </a:prstGeom>
        </p:spPr>
      </p:pic>
    </p:spTree>
    <p:extLst>
      <p:ext uri="{BB962C8B-B14F-4D97-AF65-F5344CB8AC3E}">
        <p14:creationId xmlns:p14="http://schemas.microsoft.com/office/powerpoint/2010/main" val="3362037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 name="Rectangle 13"/>
          <p:cNvSpPr/>
          <p:nvPr/>
        </p:nvSpPr>
        <p:spPr>
          <a:xfrm>
            <a:off x="3617210" y="614868"/>
            <a:ext cx="4508542" cy="584775"/>
          </a:xfrm>
          <a:prstGeom prst="rect">
            <a:avLst/>
          </a:prstGeom>
        </p:spPr>
        <p:txBody>
          <a:bodyPr wrap="none">
            <a:spAutoFit/>
          </a:bodyPr>
          <a:lstStyle/>
          <a:p>
            <a:r>
              <a:rPr lang="en-US" sz="3200" b="1" dirty="0"/>
              <a:t>Bureau of Labor Statistics</a:t>
            </a:r>
          </a:p>
        </p:txBody>
      </p:sp>
      <p:sp>
        <p:nvSpPr>
          <p:cNvPr id="5" name="Rectangle 4"/>
          <p:cNvSpPr/>
          <p:nvPr/>
        </p:nvSpPr>
        <p:spPr>
          <a:xfrm>
            <a:off x="1545025" y="2421564"/>
            <a:ext cx="8988472" cy="1754326"/>
          </a:xfrm>
          <a:prstGeom prst="rect">
            <a:avLst/>
          </a:prstGeom>
        </p:spPr>
        <p:txBody>
          <a:bodyPr wrap="square">
            <a:spAutoFit/>
          </a:bodyPr>
          <a:lstStyle/>
          <a:p>
            <a:r>
              <a:rPr lang="en-US" dirty="0">
                <a:latin typeface="Tahoma" panose="020B0604030504040204" pitchFamily="34" charset="0"/>
              </a:rPr>
              <a:t>The Bureau of Labor Statistics of the U.S. Department of Labor is the principal Federal agency responsible for measuring labor market activity, working conditions, and price changes in the economy. Its mission is to collect, analyze, and disseminate essential economic information to support public and private decision-making. As an independent statistical agency, BLS serves its diverse user communities by providing products and services that are objective, timely, accurate, and relevant.</a:t>
            </a:r>
            <a:endParaRPr lang="en-US" dirty="0"/>
          </a:p>
        </p:txBody>
      </p:sp>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48849" y="4458865"/>
            <a:ext cx="3929224" cy="2210189"/>
          </a:xfrm>
          <a:prstGeom prst="rect">
            <a:avLst/>
          </a:prstGeom>
        </p:spPr>
      </p:pic>
    </p:spTree>
    <p:extLst>
      <p:ext uri="{BB962C8B-B14F-4D97-AF65-F5344CB8AC3E}">
        <p14:creationId xmlns:p14="http://schemas.microsoft.com/office/powerpoint/2010/main" val="21536891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583654" y="587451"/>
            <a:ext cx="4508542" cy="584775"/>
          </a:xfrm>
          <a:prstGeom prst="rect">
            <a:avLst/>
          </a:prstGeom>
        </p:spPr>
        <p:txBody>
          <a:bodyPr wrap="none">
            <a:spAutoFit/>
          </a:bodyPr>
          <a:lstStyle/>
          <a:p>
            <a:r>
              <a:rPr lang="en-US" sz="3200" b="1" dirty="0"/>
              <a:t>Bureau of Labor Statistics</a:t>
            </a:r>
          </a:p>
        </p:txBody>
      </p:sp>
      <p:sp>
        <p:nvSpPr>
          <p:cNvPr id="11" name="TextBox 10"/>
          <p:cNvSpPr txBox="1"/>
          <p:nvPr/>
        </p:nvSpPr>
        <p:spPr>
          <a:xfrm>
            <a:off x="1359016" y="1690688"/>
            <a:ext cx="3926048" cy="461665"/>
          </a:xfrm>
          <a:prstGeom prst="rect">
            <a:avLst/>
          </a:prstGeom>
          <a:noFill/>
        </p:spPr>
        <p:txBody>
          <a:bodyPr wrap="square" rtlCol="0">
            <a:spAutoFit/>
          </a:bodyPr>
          <a:lstStyle/>
          <a:p>
            <a:r>
              <a:rPr lang="en-US" sz="2400" b="1" u="sng" dirty="0"/>
              <a:t>Employment Cost Trends</a:t>
            </a:r>
          </a:p>
        </p:txBody>
      </p:sp>
      <p:sp>
        <p:nvSpPr>
          <p:cNvPr id="12" name="Rectangle 11"/>
          <p:cNvSpPr/>
          <p:nvPr/>
        </p:nvSpPr>
        <p:spPr>
          <a:xfrm>
            <a:off x="2013359" y="2957660"/>
            <a:ext cx="7348756" cy="1200329"/>
          </a:xfrm>
          <a:prstGeom prst="rect">
            <a:avLst/>
          </a:prstGeom>
        </p:spPr>
        <p:txBody>
          <a:bodyPr wrap="square">
            <a:spAutoFit/>
          </a:bodyPr>
          <a:lstStyle/>
          <a:p>
            <a:r>
              <a:rPr lang="en-US" b="1" dirty="0">
                <a:latin typeface="Tahoma" panose="020B0604030504040204" pitchFamily="34" charset="0"/>
              </a:rPr>
              <a:t>The National Compensation Survey</a:t>
            </a:r>
            <a:r>
              <a:rPr lang="en-US" dirty="0">
                <a:latin typeface="Tahoma" panose="020B0604030504040204" pitchFamily="34" charset="0"/>
              </a:rPr>
              <a:t> produces quarterly indexes measuring change over time in labor costs, Employment Cost Index (ECI), and quarterly data measuring level of average costs per hour worked, Employer Costs for Employee Compensation (ECEC).</a:t>
            </a:r>
            <a:endParaRPr lang="en-US" dirty="0"/>
          </a:p>
        </p:txBody>
      </p:sp>
    </p:spTree>
    <p:extLst>
      <p:ext uri="{BB962C8B-B14F-4D97-AF65-F5344CB8AC3E}">
        <p14:creationId xmlns:p14="http://schemas.microsoft.com/office/powerpoint/2010/main" val="10815102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477237" y="551413"/>
            <a:ext cx="4508542" cy="584775"/>
          </a:xfrm>
          <a:prstGeom prst="rect">
            <a:avLst/>
          </a:prstGeom>
        </p:spPr>
        <p:txBody>
          <a:bodyPr wrap="none">
            <a:spAutoFit/>
          </a:bodyPr>
          <a:lstStyle/>
          <a:p>
            <a:r>
              <a:rPr lang="en-US" sz="3200" b="1" dirty="0"/>
              <a:t>Bureau of Labor Statistics</a:t>
            </a:r>
          </a:p>
        </p:txBody>
      </p:sp>
      <p:pic>
        <p:nvPicPr>
          <p:cNvPr id="8" name="Picture 7"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86969" y="77172"/>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p:cNvSpPr txBox="1"/>
          <p:nvPr/>
        </p:nvSpPr>
        <p:spPr>
          <a:xfrm>
            <a:off x="1266738" y="1644035"/>
            <a:ext cx="4420998" cy="461665"/>
          </a:xfrm>
          <a:prstGeom prst="rect">
            <a:avLst/>
          </a:prstGeom>
          <a:noFill/>
        </p:spPr>
        <p:txBody>
          <a:bodyPr wrap="square" rtlCol="0">
            <a:spAutoFit/>
          </a:bodyPr>
          <a:lstStyle/>
          <a:p>
            <a:r>
              <a:rPr lang="en-US" sz="2400" b="1" u="sng" dirty="0"/>
              <a:t>Wages by Area and Occupation</a:t>
            </a:r>
          </a:p>
        </p:txBody>
      </p:sp>
      <p:sp>
        <p:nvSpPr>
          <p:cNvPr id="10" name="Rectangle 9"/>
          <p:cNvSpPr/>
          <p:nvPr/>
        </p:nvSpPr>
        <p:spPr>
          <a:xfrm>
            <a:off x="1585519" y="2698887"/>
            <a:ext cx="7701094" cy="646331"/>
          </a:xfrm>
          <a:prstGeom prst="rect">
            <a:avLst/>
          </a:prstGeom>
        </p:spPr>
        <p:txBody>
          <a:bodyPr wrap="square">
            <a:spAutoFit/>
          </a:bodyPr>
          <a:lstStyle/>
          <a:p>
            <a:r>
              <a:rPr lang="en-US" dirty="0">
                <a:latin typeface="Tahoma" panose="020B0604030504040204" pitchFamily="34" charset="0"/>
              </a:rPr>
              <a:t>BLS wage data are available by occupation for the </a:t>
            </a:r>
            <a:r>
              <a:rPr lang="en-US" dirty="0">
                <a:latin typeface="Tahoma" panose="020B0604030504040204" pitchFamily="34" charset="0"/>
                <a:hlinkClick r:id="rId3"/>
              </a:rPr>
              <a:t>nation</a:t>
            </a:r>
            <a:r>
              <a:rPr lang="en-US" dirty="0">
                <a:latin typeface="Tahoma" panose="020B0604030504040204" pitchFamily="34" charset="0"/>
              </a:rPr>
              <a:t>, </a:t>
            </a:r>
            <a:r>
              <a:rPr lang="en-US" dirty="0">
                <a:latin typeface="Tahoma" panose="020B0604030504040204" pitchFamily="34" charset="0"/>
                <a:hlinkClick r:id="rId4"/>
              </a:rPr>
              <a:t>regions</a:t>
            </a:r>
            <a:r>
              <a:rPr lang="en-US" dirty="0">
                <a:latin typeface="Tahoma" panose="020B0604030504040204" pitchFamily="34" charset="0"/>
              </a:rPr>
              <a:t>, </a:t>
            </a:r>
            <a:r>
              <a:rPr lang="en-US" dirty="0">
                <a:latin typeface="Tahoma" panose="020B0604030504040204" pitchFamily="34" charset="0"/>
                <a:hlinkClick r:id="rId5"/>
              </a:rPr>
              <a:t>states</a:t>
            </a:r>
            <a:r>
              <a:rPr lang="en-US" dirty="0">
                <a:latin typeface="Tahoma" panose="020B0604030504040204" pitchFamily="34" charset="0"/>
              </a:rPr>
              <a:t>, and many </a:t>
            </a:r>
            <a:r>
              <a:rPr lang="en-US" dirty="0">
                <a:latin typeface="Tahoma" panose="020B0604030504040204" pitchFamily="34" charset="0"/>
                <a:hlinkClick r:id="rId6"/>
              </a:rPr>
              <a:t>metropolitan and nonmetropolitan areas</a:t>
            </a:r>
            <a:r>
              <a:rPr lang="en-US" dirty="0">
                <a:latin typeface="Tahoma" panose="020B0604030504040204" pitchFamily="34" charset="0"/>
              </a:rPr>
              <a:t>.</a:t>
            </a:r>
            <a:endParaRPr lang="en-US" dirty="0"/>
          </a:p>
        </p:txBody>
      </p:sp>
      <p:sp>
        <p:nvSpPr>
          <p:cNvPr id="11" name="Rectangle 10"/>
          <p:cNvSpPr/>
          <p:nvPr/>
        </p:nvSpPr>
        <p:spPr>
          <a:xfrm>
            <a:off x="3687016" y="4141956"/>
            <a:ext cx="4251485" cy="923330"/>
          </a:xfrm>
          <a:prstGeom prst="rect">
            <a:avLst/>
          </a:prstGeom>
        </p:spPr>
        <p:txBody>
          <a:bodyPr wrap="none">
            <a:spAutoFit/>
          </a:bodyPr>
          <a:lstStyle/>
          <a:p>
            <a:pPr marL="285750" indent="-285750">
              <a:buFont typeface="Arial" panose="020B0604020202020204" pitchFamily="34" charset="0"/>
              <a:buChar char="•"/>
            </a:pPr>
            <a:r>
              <a:rPr lang="en-US" b="1" dirty="0">
                <a:latin typeface="Tahoma" panose="020B0604030504040204" pitchFamily="34" charset="0"/>
              </a:rPr>
              <a:t>National Wage Data</a:t>
            </a:r>
          </a:p>
          <a:p>
            <a:pPr marL="285750" indent="-285750">
              <a:buFont typeface="Arial" panose="020B0604020202020204" pitchFamily="34" charset="0"/>
              <a:buChar char="•"/>
            </a:pPr>
            <a:r>
              <a:rPr lang="en-US" b="1" dirty="0">
                <a:latin typeface="Tahoma" panose="020B0604030504040204" pitchFamily="34" charset="0"/>
              </a:rPr>
              <a:t>Wage Data by State</a:t>
            </a:r>
          </a:p>
          <a:p>
            <a:pPr marL="285750" indent="-285750">
              <a:buFont typeface="Arial" panose="020B0604020202020204" pitchFamily="34" charset="0"/>
              <a:buChar char="•"/>
            </a:pPr>
            <a:r>
              <a:rPr lang="en-US" b="1" dirty="0">
                <a:latin typeface="Tahoma" panose="020B0604030504040204" pitchFamily="34" charset="0"/>
              </a:rPr>
              <a:t>Wage Data by Metropolitan Area</a:t>
            </a:r>
            <a:endParaRPr lang="en-US" dirty="0"/>
          </a:p>
        </p:txBody>
      </p:sp>
      <p:sp>
        <p:nvSpPr>
          <p:cNvPr id="12" name="Rectangle 11"/>
          <p:cNvSpPr/>
          <p:nvPr/>
        </p:nvSpPr>
        <p:spPr>
          <a:xfrm>
            <a:off x="3562861" y="5492692"/>
            <a:ext cx="3799310" cy="369332"/>
          </a:xfrm>
          <a:prstGeom prst="rect">
            <a:avLst/>
          </a:prstGeom>
        </p:spPr>
        <p:txBody>
          <a:bodyPr wrap="none">
            <a:spAutoFit/>
          </a:bodyPr>
          <a:lstStyle/>
          <a:p>
            <a:r>
              <a:rPr lang="en-US" dirty="0">
                <a:hlinkClick r:id="rId7"/>
              </a:rPr>
              <a:t>https://www.bls.gov/bls/blswage.htm</a:t>
            </a:r>
            <a:r>
              <a:rPr lang="en-US" dirty="0"/>
              <a:t> </a:t>
            </a:r>
          </a:p>
        </p:txBody>
      </p:sp>
      <p:pic>
        <p:nvPicPr>
          <p:cNvPr id="13" name="Picture 1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25945" y="5064786"/>
            <a:ext cx="2561024" cy="1371466"/>
          </a:xfrm>
          <a:prstGeom prst="rect">
            <a:avLst/>
          </a:prstGeom>
        </p:spPr>
      </p:pic>
    </p:spTree>
    <p:extLst>
      <p:ext uri="{BB962C8B-B14F-4D97-AF65-F5344CB8AC3E}">
        <p14:creationId xmlns:p14="http://schemas.microsoft.com/office/powerpoint/2010/main" val="2142547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75933" y="249605"/>
            <a:ext cx="4508542" cy="584775"/>
          </a:xfrm>
          <a:prstGeom prst="rect">
            <a:avLst/>
          </a:prstGeom>
        </p:spPr>
        <p:txBody>
          <a:bodyPr wrap="none">
            <a:spAutoFit/>
          </a:bodyPr>
          <a:lstStyle/>
          <a:p>
            <a:r>
              <a:rPr lang="en-US" sz="3200" b="1" dirty="0"/>
              <a:t>Bureau of Labor Statistics</a:t>
            </a:r>
          </a:p>
        </p:txBody>
      </p:sp>
      <p:sp>
        <p:nvSpPr>
          <p:cNvPr id="11" name="TextBox 10"/>
          <p:cNvSpPr txBox="1"/>
          <p:nvPr/>
        </p:nvSpPr>
        <p:spPr>
          <a:xfrm>
            <a:off x="3176531" y="1599814"/>
            <a:ext cx="5981351" cy="461665"/>
          </a:xfrm>
          <a:prstGeom prst="rect">
            <a:avLst/>
          </a:prstGeom>
          <a:noFill/>
        </p:spPr>
        <p:txBody>
          <a:bodyPr wrap="square" rtlCol="0">
            <a:spAutoFit/>
          </a:bodyPr>
          <a:lstStyle/>
          <a:p>
            <a:r>
              <a:rPr lang="en-US" sz="2400" b="1" u="sng" dirty="0"/>
              <a:t>Regulations and Instructions used for CCFP</a:t>
            </a:r>
          </a:p>
        </p:txBody>
      </p:sp>
      <p:sp>
        <p:nvSpPr>
          <p:cNvPr id="2" name="TextBox 1"/>
          <p:cNvSpPr txBox="1"/>
          <p:nvPr/>
        </p:nvSpPr>
        <p:spPr>
          <a:xfrm>
            <a:off x="3675933" y="2726593"/>
            <a:ext cx="5214772" cy="1200329"/>
          </a:xfrm>
          <a:prstGeom prst="rect">
            <a:avLst/>
          </a:prstGeom>
          <a:noFill/>
        </p:spPr>
        <p:txBody>
          <a:bodyPr wrap="square" rtlCol="0">
            <a:spAutoFit/>
          </a:bodyPr>
          <a:lstStyle/>
          <a:p>
            <a:pPr marL="285750" indent="-285750">
              <a:buFont typeface="Arial" panose="020B0604020202020204" pitchFamily="34" charset="0"/>
              <a:buChar char="•"/>
            </a:pPr>
            <a:r>
              <a:rPr lang="en-US" sz="2400" dirty="0"/>
              <a:t>FNS 796-2 REV 4, EXHIBIT J, page 6</a:t>
            </a:r>
          </a:p>
          <a:p>
            <a:endParaRPr lang="en-US" sz="2400" dirty="0"/>
          </a:p>
          <a:p>
            <a:pPr marL="285750" indent="-285750">
              <a:buFont typeface="Arial" panose="020B0604020202020204" pitchFamily="34" charset="0"/>
              <a:buChar char="•"/>
            </a:pPr>
            <a:r>
              <a:rPr lang="en-US" sz="2400" dirty="0"/>
              <a:t>2 CFR 200.403, 200.404</a:t>
            </a:r>
          </a:p>
        </p:txBody>
      </p:sp>
    </p:spTree>
    <p:extLst>
      <p:ext uri="{BB962C8B-B14F-4D97-AF65-F5344CB8AC3E}">
        <p14:creationId xmlns:p14="http://schemas.microsoft.com/office/powerpoint/2010/main" val="13554717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75933" y="249605"/>
            <a:ext cx="4508542" cy="584775"/>
          </a:xfrm>
          <a:prstGeom prst="rect">
            <a:avLst/>
          </a:prstGeom>
        </p:spPr>
        <p:txBody>
          <a:bodyPr wrap="none">
            <a:spAutoFit/>
          </a:bodyPr>
          <a:lstStyle/>
          <a:p>
            <a:r>
              <a:rPr lang="en-US" sz="3200" b="1" dirty="0"/>
              <a:t>Bureau of Labor Statistics</a:t>
            </a:r>
          </a:p>
        </p:txBody>
      </p:sp>
      <p:sp>
        <p:nvSpPr>
          <p:cNvPr id="2" name="TextBox 1"/>
          <p:cNvSpPr txBox="1"/>
          <p:nvPr/>
        </p:nvSpPr>
        <p:spPr>
          <a:xfrm>
            <a:off x="2803377" y="2364668"/>
            <a:ext cx="6711194" cy="2308324"/>
          </a:xfrm>
          <a:prstGeom prst="rect">
            <a:avLst/>
          </a:prstGeom>
          <a:noFill/>
        </p:spPr>
        <p:txBody>
          <a:bodyPr wrap="square" rtlCol="0">
            <a:spAutoFit/>
          </a:bodyPr>
          <a:lstStyle/>
          <a:p>
            <a:r>
              <a:rPr lang="en-US" sz="2400" b="1" u="sng" dirty="0"/>
              <a:t>FNS 796-2 REV 4, EXHIBIT J, Page 6 </a:t>
            </a:r>
            <a:r>
              <a:rPr lang="en-US" sz="2400" dirty="0"/>
              <a:t>explains Labor Costs in detail in regards to Reasonable Salaries. Salary must be determined based on percentage amount of time worked on program. Any remaining amount of salary is to be paid by non-Program funds for the unallowable portion of salaries. </a:t>
            </a: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54751" y="4295458"/>
            <a:ext cx="3184974" cy="2385657"/>
          </a:xfrm>
          <a:prstGeom prst="rect">
            <a:avLst/>
          </a:prstGeom>
        </p:spPr>
      </p:pic>
    </p:spTree>
    <p:extLst>
      <p:ext uri="{BB962C8B-B14F-4D97-AF65-F5344CB8AC3E}">
        <p14:creationId xmlns:p14="http://schemas.microsoft.com/office/powerpoint/2010/main" val="389710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75933" y="249605"/>
            <a:ext cx="4508542" cy="584775"/>
          </a:xfrm>
          <a:prstGeom prst="rect">
            <a:avLst/>
          </a:prstGeom>
        </p:spPr>
        <p:txBody>
          <a:bodyPr wrap="none">
            <a:spAutoFit/>
          </a:bodyPr>
          <a:lstStyle/>
          <a:p>
            <a:r>
              <a:rPr lang="en-US" sz="3200" b="1" dirty="0"/>
              <a:t>Bureau of Labor Statistics</a:t>
            </a:r>
          </a:p>
        </p:txBody>
      </p:sp>
      <p:sp>
        <p:nvSpPr>
          <p:cNvPr id="2" name="TextBox 1"/>
          <p:cNvSpPr txBox="1"/>
          <p:nvPr/>
        </p:nvSpPr>
        <p:spPr>
          <a:xfrm>
            <a:off x="3011646" y="2105637"/>
            <a:ext cx="6711194" cy="3416320"/>
          </a:xfrm>
          <a:prstGeom prst="rect">
            <a:avLst/>
          </a:prstGeom>
          <a:noFill/>
        </p:spPr>
        <p:txBody>
          <a:bodyPr wrap="square" rtlCol="0">
            <a:spAutoFit/>
          </a:bodyPr>
          <a:lstStyle/>
          <a:p>
            <a:r>
              <a:rPr lang="en-US" sz="2400" b="1" u="sng" dirty="0"/>
              <a:t>2 CFR 200.403 Factors Affecting </a:t>
            </a:r>
            <a:r>
              <a:rPr lang="en-US" sz="2400" b="1" u="sng" dirty="0" err="1"/>
              <a:t>Allowability</a:t>
            </a:r>
            <a:r>
              <a:rPr lang="en-US" sz="2400" b="1" u="sng" dirty="0"/>
              <a:t> of Costs</a:t>
            </a:r>
            <a:r>
              <a:rPr lang="en-US" sz="2400" dirty="0"/>
              <a:t>, addresses </a:t>
            </a:r>
            <a:r>
              <a:rPr lang="en-US" sz="2400"/>
              <a:t>the most </a:t>
            </a:r>
            <a:r>
              <a:rPr lang="en-US" sz="2400" dirty="0"/>
              <a:t>important part of determining salaries and wage. </a:t>
            </a:r>
            <a:r>
              <a:rPr lang="en-US" sz="2400" b="1" dirty="0"/>
              <a:t>(Necessary and Reasonable). </a:t>
            </a:r>
            <a:r>
              <a:rPr lang="en-US" sz="2400" dirty="0"/>
              <a:t>Please reference 2 CFR 200.403 for determining best practices.</a:t>
            </a:r>
          </a:p>
          <a:p>
            <a:endParaRPr lang="en-US" sz="2400" dirty="0"/>
          </a:p>
          <a:p>
            <a:r>
              <a:rPr lang="en-US" sz="2400" b="1" u="sng" dirty="0"/>
              <a:t>2 CFR 200.404 Reasonable Costs ,</a:t>
            </a:r>
            <a:r>
              <a:rPr lang="en-US" sz="2400" dirty="0"/>
              <a:t>is also used to determine necessary costs for the Operation of the Child Care Food Program. </a:t>
            </a:r>
          </a:p>
        </p:txBody>
      </p:sp>
    </p:spTree>
    <p:extLst>
      <p:ext uri="{BB962C8B-B14F-4D97-AF65-F5344CB8AC3E}">
        <p14:creationId xmlns:p14="http://schemas.microsoft.com/office/powerpoint/2010/main" val="2412311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Florida Health"/>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339100" y="123825"/>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9"/>
          <p:cNvSpPr/>
          <p:nvPr/>
        </p:nvSpPr>
        <p:spPr>
          <a:xfrm>
            <a:off x="3675933" y="249605"/>
            <a:ext cx="4508542" cy="584775"/>
          </a:xfrm>
          <a:prstGeom prst="rect">
            <a:avLst/>
          </a:prstGeom>
        </p:spPr>
        <p:txBody>
          <a:bodyPr wrap="none">
            <a:spAutoFit/>
          </a:bodyPr>
          <a:lstStyle/>
          <a:p>
            <a:r>
              <a:rPr lang="en-US" sz="3200" b="1" dirty="0"/>
              <a:t>Bureau of Labor Statistics</a:t>
            </a:r>
          </a:p>
        </p:txBody>
      </p:sp>
      <p:sp>
        <p:nvSpPr>
          <p:cNvPr id="3" name="TextBox 2"/>
          <p:cNvSpPr txBox="1"/>
          <p:nvPr/>
        </p:nvSpPr>
        <p:spPr>
          <a:xfrm>
            <a:off x="688563" y="1845577"/>
            <a:ext cx="10981189" cy="4524315"/>
          </a:xfrm>
          <a:prstGeom prst="rect">
            <a:avLst/>
          </a:prstGeom>
          <a:noFill/>
        </p:spPr>
        <p:txBody>
          <a:bodyPr wrap="square" rtlCol="0">
            <a:spAutoFit/>
          </a:bodyPr>
          <a:lstStyle/>
          <a:p>
            <a:r>
              <a:rPr lang="en-US" sz="2400" b="1" dirty="0"/>
              <a:t>Factors determining Reasonable and Necessary Salaries Using Bureau of Labor Statistics. </a:t>
            </a:r>
          </a:p>
          <a:p>
            <a:endParaRPr lang="en-US" sz="2400" b="1" dirty="0"/>
          </a:p>
          <a:p>
            <a:pPr marL="342900" indent="-342900">
              <a:buFont typeface="Arial" panose="020B0604020202020204" pitchFamily="34" charset="0"/>
              <a:buChar char="•"/>
            </a:pPr>
            <a:r>
              <a:rPr lang="en-US" sz="2400" dirty="0"/>
              <a:t>Size of Organization and area of Operation for Sponsor</a:t>
            </a:r>
          </a:p>
          <a:p>
            <a:endParaRPr lang="en-US" sz="2400" dirty="0"/>
          </a:p>
          <a:p>
            <a:pPr marL="342900" indent="-342900">
              <a:buFont typeface="Arial" panose="020B0604020202020204" pitchFamily="34" charset="0"/>
              <a:buChar char="•"/>
            </a:pPr>
            <a:r>
              <a:rPr lang="en-US" sz="2400" dirty="0"/>
              <a:t>Comparisons to other Sponsoring Organizations Size and area of Operations</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Comparison of Salaries of other Sponsoring Organizations personnel based on percentage of time allocated to Child Care Food Program.</a:t>
            </a:r>
          </a:p>
          <a:p>
            <a:pPr marL="342900" indent="-342900">
              <a:buFont typeface="Arial" panose="020B0604020202020204" pitchFamily="34" charset="0"/>
              <a:buChar char="•"/>
            </a:pPr>
            <a:endParaRPr lang="en-US" sz="2400" dirty="0"/>
          </a:p>
          <a:p>
            <a:pPr marL="342900" indent="-342900">
              <a:buFont typeface="Arial" panose="020B0604020202020204" pitchFamily="34" charset="0"/>
              <a:buChar char="•"/>
            </a:pPr>
            <a:r>
              <a:rPr lang="en-US" sz="2400" dirty="0"/>
              <a:t>Amount of Homes/Centers comparison of other Sponsoring Organizations on the Child Care Food Program</a:t>
            </a:r>
          </a:p>
        </p:txBody>
      </p:sp>
    </p:spTree>
    <p:extLst>
      <p:ext uri="{BB962C8B-B14F-4D97-AF65-F5344CB8AC3E}">
        <p14:creationId xmlns:p14="http://schemas.microsoft.com/office/powerpoint/2010/main" val="23999637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979802" y="1400961"/>
            <a:ext cx="8498048" cy="4431983"/>
          </a:xfrm>
          <a:prstGeom prst="rect">
            <a:avLst/>
          </a:prstGeom>
          <a:noFill/>
        </p:spPr>
        <p:txBody>
          <a:bodyPr wrap="square" rtlCol="0">
            <a:spAutoFit/>
          </a:bodyPr>
          <a:lstStyle/>
          <a:p>
            <a:r>
              <a:rPr lang="en-US" sz="2400" b="1" dirty="0"/>
              <a:t>Links to Federal Regulations and FNS Instruction. Bureau of Labor Statistics.</a:t>
            </a:r>
          </a:p>
          <a:p>
            <a:endParaRPr lang="en-US" dirty="0"/>
          </a:p>
          <a:p>
            <a:endParaRPr lang="en-US" dirty="0"/>
          </a:p>
          <a:p>
            <a:r>
              <a:rPr lang="en-US" sz="2400" b="1" dirty="0"/>
              <a:t>2 CFR 200</a:t>
            </a:r>
          </a:p>
          <a:p>
            <a:r>
              <a:rPr lang="en-US" dirty="0">
                <a:hlinkClick r:id="rId2"/>
              </a:rPr>
              <a:t>https://www.ecfr.gov/cgi-bin/text-idx?tpl=/ecfrbrowse/Title02/2cfr200_main_02.tpl</a:t>
            </a:r>
            <a:endParaRPr lang="en-US" dirty="0"/>
          </a:p>
          <a:p>
            <a:endParaRPr lang="en-US" dirty="0"/>
          </a:p>
          <a:p>
            <a:r>
              <a:rPr lang="en-US" sz="2400" b="1" dirty="0"/>
              <a:t>FNS 796-2 REV 4</a:t>
            </a:r>
          </a:p>
          <a:p>
            <a:r>
              <a:rPr lang="en-US" dirty="0">
                <a:hlinkClick r:id="rId3"/>
              </a:rPr>
              <a:t>https://www.fns.usda.gov/sites/default/files/796-2%20Rev%204.pdf</a:t>
            </a:r>
            <a:r>
              <a:rPr lang="en-US" dirty="0"/>
              <a:t> </a:t>
            </a:r>
          </a:p>
          <a:p>
            <a:endParaRPr lang="en-US" dirty="0"/>
          </a:p>
          <a:p>
            <a:r>
              <a:rPr lang="en-US" sz="2400" b="1" dirty="0"/>
              <a:t>Bureau of Labor Statistics</a:t>
            </a:r>
          </a:p>
          <a:p>
            <a:r>
              <a:rPr lang="en-US" dirty="0">
                <a:hlinkClick r:id="rId4"/>
              </a:rPr>
              <a:t>https://www.bls.gov/</a:t>
            </a:r>
            <a:r>
              <a:rPr lang="en-US" dirty="0"/>
              <a:t> </a:t>
            </a:r>
          </a:p>
          <a:p>
            <a:endParaRPr lang="en-US" dirty="0"/>
          </a:p>
          <a:p>
            <a:endParaRPr lang="en-US" dirty="0"/>
          </a:p>
        </p:txBody>
      </p:sp>
      <p:pic>
        <p:nvPicPr>
          <p:cNvPr id="5" name="Picture 4" descr="Florida Health"/>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656340" y="105164"/>
            <a:ext cx="1330652" cy="156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9002304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438</Words>
  <Application>Microsoft Office PowerPoint</Application>
  <PresentationFormat>Widescreen</PresentationFormat>
  <Paragraphs>45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Budgets Amendments</dc:title>
  <dc:creator>Taylor, Kendall B</dc:creator>
  <cp:lastModifiedBy>Taylor, Kendall B</cp:lastModifiedBy>
  <cp:revision>34</cp:revision>
  <dcterms:created xsi:type="dcterms:W3CDTF">2017-04-21T12:16:51Z</dcterms:created>
  <dcterms:modified xsi:type="dcterms:W3CDTF">2017-04-25T18:59:38Z</dcterms:modified>
</cp:coreProperties>
</file>